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7.jpeg" ContentType="image/jpeg"/>
  <Override PartName="/ppt/media/image16.png" ContentType="image/png"/>
  <Override PartName="/ppt/media/image15.png" ContentType="image/png"/>
  <Override PartName="/ppt/media/image14.jpeg" ContentType="image/jpeg"/>
  <Override PartName="/ppt/media/image12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3.jpeg" ContentType="image/jpe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10000" y="447120"/>
            <a:ext cx="105717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10000" y="447120"/>
            <a:ext cx="105717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3817080" y="2222280"/>
            <a:ext cx="4556880" cy="36360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10000" y="447120"/>
            <a:ext cx="105717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1864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363600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560" y="412164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1864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560" y="2222280"/>
            <a:ext cx="515016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18640" y="4121640"/>
            <a:ext cx="10554120" cy="1734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-3240"/>
            <a:ext cx="12191760" cy="520344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810000" y="1449000"/>
            <a:ext cx="10571760" cy="29707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título mestre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pt-B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14/03/17</a:t>
            </a:r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/>
          <a:p>
            <a:endParaRPr b="0" lang="pt-B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/>
          <a:p>
            <a:pPr algn="r">
              <a:lnSpc>
                <a:spcPct val="100000"/>
              </a:lnSpc>
            </a:pPr>
            <a:fld id="{EEF3E0A6-9286-422B-A73C-80E0B90359D8}" type="slidenum">
              <a:rPr b="0" lang="pt-BR" sz="2000" spc="-1" strike="noStrike">
                <a:solidFill>
                  <a:srgbClr val="9ecd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formato do texto da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5.º nível da estrutura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 tópicos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6.º nível da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estrutura de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tópicos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7.º nível da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estrutura de 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tópicos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12191760" cy="218556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>
            <a:blip r:embed="rId2"/>
            <a:tile/>
          </a:blipFill>
          <a:ln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810000" y="447120"/>
            <a:ext cx="10571760" cy="9702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título mestre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18640" y="2222280"/>
            <a:ext cx="10554120" cy="3636000"/>
          </a:xfrm>
          <a:prstGeom prst="rect">
            <a:avLst/>
          </a:prstGeom>
        </p:spPr>
        <p:txBody>
          <a:bodyPr anchor="ctr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formato do texto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2.º nível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3.º nível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4.º nível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5.º nível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6.º nível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7.º nível da estrutura de tópicosEditar estilos de texto Mestre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Segundo nível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Terceiro nível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Quarto nível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Quinto nível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pt-B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14/03/17</a:t>
            </a:r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/>
          <a:p>
            <a:endParaRPr b="0" lang="pt-B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/>
          <a:p>
            <a:pPr algn="r">
              <a:lnSpc>
                <a:spcPct val="100000"/>
              </a:lnSpc>
            </a:pPr>
            <a:fld id="{CCB1C603-B98E-4FB9-8407-898AFC71AB98}" type="slidenum">
              <a:rPr b="0" lang="pt-BR" sz="2000" spc="-1" strike="noStrike">
                <a:solidFill>
                  <a:srgbClr val="9ecd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dt"/>
          </p:nvPr>
        </p:nvSpPr>
        <p:spPr>
          <a:xfrm>
            <a:off x="9334800" y="6041520"/>
            <a:ext cx="1343520" cy="364680"/>
          </a:xfrm>
          <a:prstGeom prst="rect">
            <a:avLst/>
          </a:prstGeom>
        </p:spPr>
        <p:txBody>
          <a:bodyPr anchor="b"/>
          <a:p>
            <a:pPr algn="r">
              <a:lnSpc>
                <a:spcPct val="100000"/>
              </a:lnSpc>
            </a:pPr>
            <a:r>
              <a:rPr b="0" lang="pt-BR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14/03/17</a:t>
            </a:r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ftr"/>
          </p:nvPr>
        </p:nvSpPr>
        <p:spPr>
          <a:xfrm>
            <a:off x="451440" y="6041520"/>
            <a:ext cx="8643960" cy="364680"/>
          </a:xfrm>
          <a:prstGeom prst="rect">
            <a:avLst/>
          </a:prstGeom>
        </p:spPr>
        <p:txBody>
          <a:bodyPr anchor="b"/>
          <a:p>
            <a:endParaRPr b="0" lang="pt-BR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sldNum"/>
          </p:nvPr>
        </p:nvSpPr>
        <p:spPr>
          <a:xfrm>
            <a:off x="10678320" y="5915880"/>
            <a:ext cx="1061640" cy="490320"/>
          </a:xfrm>
          <a:prstGeom prst="rect">
            <a:avLst/>
          </a:prstGeom>
        </p:spPr>
        <p:txBody>
          <a:bodyPr bIns="10800" anchor="b"/>
          <a:p>
            <a:pPr algn="r">
              <a:lnSpc>
                <a:spcPct val="100000"/>
              </a:lnSpc>
            </a:pPr>
            <a:fld id="{755FFEF3-C865-47AA-A3F8-08A965790ACA}" type="slidenum">
              <a:rPr b="0" lang="pt-BR" sz="2000" spc="-1" strike="noStrike">
                <a:solidFill>
                  <a:srgbClr val="9ecd33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&lt;número&gt;</a:t>
            </a:fld>
            <a:endParaRPr b="0" lang="pt-BR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formato do texto do título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Clique para editar o formato do texto da estrutura de tópicos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2.º nível da estrutura de tópicos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3.º nível da estrutura de tópicos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4.º nível da estrutura de tópicos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5.º nível da estrutura de tópicos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6.º nível da estrutura de tópicos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7.º nível da estrutura de tópicos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virtualenvwrapper.readthedocs.io/en/latest/index.html" TargetMode="External"/><Relationship Id="rId2" Type="http://schemas.openxmlformats.org/officeDocument/2006/relationships/hyperlink" Target="http://virtualenvwrapper.readthedocs.io/en/latest/index.html" TargetMode="External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://127.0.0.1:8000/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10000" y="1449000"/>
            <a:ext cx="10571760" cy="2970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Django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0" y="5256000"/>
            <a:ext cx="12192120" cy="144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Django é um framework de desenvolvimento rápido para web, escrito em Python, que utiliza o padrão model-template-view. (MTV). Foi criado originalmente como sistema para gerenciar um site jornalístico na cidade de Lawrence, no Kansas. Tornou-se um projeto de código aberto e foi publicado sob a licença BSD em 2005. O nome Django foi inspirado no músico de jazz Django Reinhardt.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[Python] Operadores Lógicos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475560" y="2222280"/>
            <a:ext cx="11216160" cy="4635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not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Operador lógico que representa a negação (inverso) da variável atual.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Operador lógico ‘e’. Ambas verdades = True.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or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Operador lógico ‘ou’. Qualquer uma verdade = True.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4060080" y="2393640"/>
            <a:ext cx="7632000" cy="137088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= 1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b = 2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!= b and b &gt; a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True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b == a or b &lt; a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False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Criando Ambiente Virtual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0" y="2222280"/>
            <a:ext cx="12191760" cy="4409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Criar ambiente virtual com Virtual Environment 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Primeiro instalar a virtual-env :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sudo apt-get install python-dev python-env python-setuptools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sudo easy-install pip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pip install virtualenv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Definir um ambiente: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virtualenv –p python3 (</a:t>
            </a:r>
            <a:r>
              <a:rPr b="0" lang="en-US" sz="1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nomedoambiente</a:t>
            </a: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)        ‘’’o argumento –p python3 define o interpretador python que será utilizado’’’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Ativar o ambiente: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source (nomedoambiente)/bin/activate</a:t>
            </a:r>
            <a:endParaRPr b="0" lang="en-US" sz="1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Comandos Adicionais e dicas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0" y="1963080"/>
            <a:ext cx="12191760" cy="4894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Tentem utilizar o virtualwrapper caso possuam muitos projetos em uma mesma maquina: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 u="sng">
                <a:solidFill>
                  <a:srgbClr val="8f8f8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</a:t>
            </a:r>
            <a:r>
              <a:rPr b="0" lang="en-US" sz="1600" spc="-1" strike="noStrike" u="sng">
                <a:solidFill>
                  <a:srgbClr val="8f8f8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virtualenvwrapper.readthedocs.io/en/latest/index.html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Quando em um ambiente virtual utilizar ‘deactivate’ para sair do mesmo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JAMAIS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fazer ‘push’ do ambiente virtual pro git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JAMAIS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Criar pasta requirements e colocar um .txt com bibliotecas necessárias para o projeto atual: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pip freeze &gt; commun.txt  ‘’’Cria arquivo dev.txt com requiriments, utilizar dev, common, prod’’’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pip install –r dev.txt  ‘’’Quando for criar arquivo dev linkar para commun usando –r common.txt’’’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Criando um projeto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Executar o comando “django-admin startproject (nomedoprojeto)”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Quando criar projeto existira uma pasta no local atual com nome do projeto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Seguindo a sequencia um diretório chamado ‘settings’ e um arquivo chamado ‘manage.py’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Alguns Comandos do manage.py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0" y="2084760"/>
            <a:ext cx="12191760" cy="47728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Chamar comandos segue esse padrão: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python manage.py (comando)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startapp (cria uma aplicação)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migrate (responsável por aplicar as migrations não aplicadas)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makemigrations (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responsável por criar as migrations com base as mudanças aplicadas ao models)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createsuperuser (cria super-usuário)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shell (inicia um console) ‘’’PERFEITO PARA TESTAR CODIGO’’’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runserver (executa aplicação em webservice)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Outros comandos para estudo em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https://docs.djangoproject.com/en/1.10/ref/django-admin/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Runserver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Rode o runserver para iniciar seu projeto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Logo em seguida acesse a url: </a:t>
            </a:r>
            <a:r>
              <a:rPr b="0" lang="en-US" sz="1800" spc="-1" strike="noStrike" u="sng">
                <a:solidFill>
                  <a:srgbClr val="8f8f8f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http://127.0.0.1:8000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Entendendo cada parte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219600" y="2222280"/>
            <a:ext cx="11484360" cy="4635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Criando uma aplicação chamada ‘minitwitter’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python manage.py startapp minitwitter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Será criar uma pasta de mesmo nome com os seguintes arquivos: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views.py – Aqui conterá o código que trata as requisições e respostas.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models.py – Aqui conterá o código que trata do banco de dados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admins.py – Aqui conterá o código que trata do admin do django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tests.py – Nome auto explicativo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Mesmo com essas pastas deverá ser criado mais duas: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forms.py – Tratara dos formulários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urls.py – Esse arquivo estará entre o cliente e a view onde ele que define o caminho pelo qual será tomada as requisições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Caminho da Requisição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1542240" y="1853280"/>
            <a:ext cx="9106920" cy="50043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Adicionar a aplicação ao projeto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Settings 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INSTALLED_APPS = [ ...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‘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minitwitter’,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 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]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Urls 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url(r’^$’, include(‘minitwitter.urls’, namespace=‘minitwitter’)),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PRONTO!!!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Explicando Models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Exemplo: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Documentação :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5157360" y="2289240"/>
            <a:ext cx="6644160" cy="2960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7840" rIns="177840" tIns="133200" bIns="133200" anchor="ctr"/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from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django.db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models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Musician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(models.Model):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first_name = models.CharField(max_length=50)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last_name = models.CharField(max_length=50)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instrument = models.CharField(max_length=100)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Album</a:t>
            </a: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(models.Model):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artist = models.ForeignKey(Musician, on_delete=models.CASCADE)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= models.CharField(max_length=100)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release_date = models.DateField()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num_stars = models.IntegerField()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Django o que é isso?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0" y="2222280"/>
            <a:ext cx="12191760" cy="4635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Framework web escrito em nada mais nada menos que PYTHON.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Focado em desenvolvimento ÁGIL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DRY – Don’t Repeat Yourself (Não repita a si mesmo)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MTV (MODEL-TEMPLATE-VIEW)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Explícito é melhor que implícito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MAIS DA FILOSOFIA DJANGO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https://docs.djangoproject.com/pt-br/1.10/misc/design-philosophies/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QUEM USA DJANGO?!?!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4" name="Picture 2" descr=""/>
          <p:cNvPicPr/>
          <p:nvPr/>
        </p:nvPicPr>
        <p:blipFill>
          <a:blip r:embed="rId1"/>
          <a:stretch/>
        </p:blipFill>
        <p:spPr>
          <a:xfrm>
            <a:off x="521280" y="2657880"/>
            <a:ext cx="1904760" cy="190476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4215600" y="50004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Picture 6" descr=""/>
          <p:cNvPicPr/>
          <p:nvPr/>
        </p:nvPicPr>
        <p:blipFill>
          <a:blip r:embed="rId2"/>
          <a:stretch/>
        </p:blipFill>
        <p:spPr>
          <a:xfrm>
            <a:off x="5468040" y="2323080"/>
            <a:ext cx="2285640" cy="837720"/>
          </a:xfrm>
          <a:prstGeom prst="rect">
            <a:avLst/>
          </a:prstGeom>
          <a:ln>
            <a:noFill/>
          </a:ln>
        </p:spPr>
      </p:pic>
      <p:pic>
        <p:nvPicPr>
          <p:cNvPr id="127" name="Picture 14" descr=""/>
          <p:cNvPicPr/>
          <p:nvPr/>
        </p:nvPicPr>
        <p:blipFill>
          <a:blip r:embed="rId3"/>
          <a:stretch/>
        </p:blipFill>
        <p:spPr>
          <a:xfrm>
            <a:off x="7886160" y="2323080"/>
            <a:ext cx="3495240" cy="2176200"/>
          </a:xfrm>
          <a:prstGeom prst="rect">
            <a:avLst/>
          </a:prstGeom>
          <a:ln>
            <a:noFill/>
          </a:ln>
        </p:spPr>
      </p:pic>
      <p:pic>
        <p:nvPicPr>
          <p:cNvPr id="128" name="Picture 16" descr=""/>
          <p:cNvPicPr/>
          <p:nvPr/>
        </p:nvPicPr>
        <p:blipFill>
          <a:blip r:embed="rId4"/>
          <a:stretch/>
        </p:blipFill>
        <p:spPr>
          <a:xfrm>
            <a:off x="6005880" y="4605840"/>
            <a:ext cx="2037960" cy="2037960"/>
          </a:xfrm>
          <a:prstGeom prst="rect">
            <a:avLst/>
          </a:prstGeom>
          <a:ln>
            <a:noFill/>
          </a:ln>
        </p:spPr>
      </p:pic>
      <p:pic>
        <p:nvPicPr>
          <p:cNvPr id="129" name="Picture 20" descr=""/>
          <p:cNvPicPr/>
          <p:nvPr/>
        </p:nvPicPr>
        <p:blipFill>
          <a:blip r:embed="rId5"/>
          <a:stretch/>
        </p:blipFill>
        <p:spPr>
          <a:xfrm>
            <a:off x="2727000" y="3009240"/>
            <a:ext cx="2976480" cy="1991160"/>
          </a:xfrm>
          <a:prstGeom prst="rect">
            <a:avLst/>
          </a:prstGeom>
          <a:ln>
            <a:noFill/>
          </a:ln>
        </p:spPr>
      </p:pic>
      <p:pic>
        <p:nvPicPr>
          <p:cNvPr id="130" name="Picture 22" descr=""/>
          <p:cNvPicPr/>
          <p:nvPr/>
        </p:nvPicPr>
        <p:blipFill>
          <a:blip r:embed="rId6"/>
          <a:stretch/>
        </p:blipFill>
        <p:spPr>
          <a:xfrm>
            <a:off x="471600" y="5249160"/>
            <a:ext cx="2255040" cy="15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0" y="447120"/>
            <a:ext cx="12191760" cy="10519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Impossível falar de django e não falar de python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0" y="1748160"/>
            <a:ext cx="11658240" cy="51094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import this  ‘’’E leia atentamente’’’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Tipagem dinâmica e forte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Multiparadigma (OO, estruturada, OF)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Fácil de aprender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Baterias inclusas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4711680" y="1555920"/>
            <a:ext cx="8000640" cy="5657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"/>
          <p:cNvPicPr/>
          <p:nvPr/>
        </p:nvPicPr>
        <p:blipFill>
          <a:blip r:embed="rId1"/>
          <a:stretch/>
        </p:blipFill>
        <p:spPr>
          <a:xfrm>
            <a:off x="8034480" y="3860640"/>
            <a:ext cx="4461840" cy="3155040"/>
          </a:xfrm>
          <a:prstGeom prst="rect">
            <a:avLst/>
          </a:prstGeom>
          <a:ln>
            <a:noFill/>
          </a:ln>
        </p:spPr>
      </p:pic>
      <p:sp>
        <p:nvSpPr>
          <p:cNvPr id="135" name="TextShape 1"/>
          <p:cNvSpPr txBox="1"/>
          <p:nvPr/>
        </p:nvSpPr>
        <p:spPr>
          <a:xfrm>
            <a:off x="0" y="219240"/>
            <a:ext cx="12191760" cy="653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Belo é melhor que feio.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Explícito é melhor que implícito.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Simples é melhor que complexo.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Complexo é melhor que complicado.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Plano é melhor que aninhado.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Esparso é melhor que denso.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Legibilidade conta.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Casos especiais não são especiais o suficiente para violar as regras.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Embora praticidade vença pureza.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Erros não devem passar silenciosamente.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não ser que sejam explicitamente silenciados.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 caso de ambiguidade, resista à tentação de adivinhar.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Deve haver um - e somente um - jeito óbvio de fazer.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Embora tal jeito não seja tão óbvio no à primeira vista a não ser que você seja holandês.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Agora é melhor que nunca.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Embora nunca é frequentemente melhor que exatamente agora.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 a implementação é difícil de explicar, a ideia é ruim.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 a implementação é fácil de explicar, talvez a ideia seja boa.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Espaços de nomes são uma ideia estupenda - vamos fazer mais deles!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Básico de Python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Operador de Atribuição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Operadores Aritméticos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Operadores de Comparação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Operadores Lógicos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[Python] Operadores Atribuição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Utilizamos ‘ = ‘ para atribuição em python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389120" y="4237560"/>
            <a:ext cx="7632000" cy="5796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= 5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5</a:t>
            </a:r>
            <a:r>
              <a:rPr b="0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[Python] Operadores Aritméticos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818640" y="2222280"/>
            <a:ext cx="10554120" cy="36360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+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soma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–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subtração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*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multiplicação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divisão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//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divisão de inteiros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**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potenciação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%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módulo (resto da divisão)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242960" y="2887200"/>
            <a:ext cx="7632000" cy="16452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= 1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b = 2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print a + b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3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= 5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print a**2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25</a:t>
            </a:r>
            <a:r>
              <a:rPr b="0" lang="pt-BR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10000" y="447120"/>
            <a:ext cx="10571760" cy="9702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[Python] Operadores de comparação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75560" y="2222280"/>
            <a:ext cx="11216160" cy="4635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&gt;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maior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 → menor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&gt;=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maior ou igual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&lt;=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menor ou igual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==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igual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1" i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!=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→ diferente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 → Está contido, se sim retorna True caso contrario False.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9ecd33"/>
              </a:buClr>
              <a:buFont typeface="Wingdings 2" charset="2"/>
              <a:buChar char="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is → Operador ‘é’ retorna True caso apontem pro mesmo objeto.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4060080" y="2613240"/>
            <a:ext cx="7632000" cy="137088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= 1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b = 2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a == b 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False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&gt;&gt;&gt; b =&gt; a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True</a:t>
            </a:r>
            <a:endParaRPr b="0" lang="pt-BR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305</TotalTime>
  <Application>LibreOffice/5.1.6.2$Linux_X86_64 LibreOffice_project/10m0$Build-2</Application>
  <Words>790</Words>
  <Paragraphs>160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2017-03-12T03:11:58Z</dcterms:created>
  <dc:creator>Bruna Lourenço</dc:creator>
  <dc:description/>
  <dc:language>pt-BR</dc:language>
  <cp:lastModifiedBy/>
  <dcterms:modified xsi:type="dcterms:W3CDTF">2017-03-14T12:48:28Z</dcterms:modified>
  <cp:revision>24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